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67" r:id="rId3"/>
    <p:sldId id="273" r:id="rId4"/>
    <p:sldId id="272" r:id="rId5"/>
    <p:sldId id="285" r:id="rId6"/>
    <p:sldId id="292" r:id="rId7"/>
    <p:sldId id="291" r:id="rId8"/>
    <p:sldId id="293" r:id="rId9"/>
    <p:sldId id="294" r:id="rId10"/>
    <p:sldId id="295" r:id="rId11"/>
    <p:sldId id="296" r:id="rId12"/>
    <p:sldId id="307" r:id="rId13"/>
    <p:sldId id="297" r:id="rId14"/>
    <p:sldId id="308" r:id="rId15"/>
    <p:sldId id="309" r:id="rId16"/>
    <p:sldId id="290" r:id="rId17"/>
    <p:sldId id="299" r:id="rId18"/>
    <p:sldId id="305" r:id="rId19"/>
    <p:sldId id="301" r:id="rId20"/>
    <p:sldId id="302" r:id="rId21"/>
    <p:sldId id="303" r:id="rId22"/>
    <p:sldId id="304" r:id="rId23"/>
    <p:sldId id="306" r:id="rId24"/>
    <p:sldId id="298" r:id="rId25"/>
    <p:sldId id="30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9552"/>
    <p:restoredTop sz="94648"/>
  </p:normalViewPr>
  <p:slideViewPr>
    <p:cSldViewPr snapToGrid="0">
      <p:cViewPr>
        <p:scale>
          <a:sx n="124" d="100"/>
          <a:sy n="124" d="100"/>
        </p:scale>
        <p:origin x="768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35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05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0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7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58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9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497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573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54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8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Overview</a:t>
            </a:r>
            <a:r>
              <a:rPr lang="en-US" baseline="0" dirty="0" smtClean="0"/>
              <a:t> of the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5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68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58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9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20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8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5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9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20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01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EE4B9-933F-D845-97E5-E9A2AC5DD205}" type="datetimeFigureOut">
              <a:rPr lang="en-US"/>
              <a:pPr>
                <a:defRPr/>
              </a:pPr>
              <a:t>7/29/20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F0491-2AB4-2547-8270-FE3A17C86A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s://biovcne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biovcnet/bvcn-binder-check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09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Metagenomics Lesson </a:t>
            </a:r>
            <a:r>
              <a:rPr lang="en-US" dirty="0" smtClean="0">
                <a:solidFill>
                  <a:srgbClr val="666666"/>
                </a:solidFill>
              </a:rPr>
              <a:t>9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50" y="947925"/>
            <a:ext cx="3662192" cy="3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12603" t="9099" r="9551"/>
          <a:stretch/>
        </p:blipFill>
        <p:spPr>
          <a:xfrm>
            <a:off x="3048000" y="1320675"/>
            <a:ext cx="3143251" cy="36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450" y="1883075"/>
            <a:ext cx="31432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l="17433" t="13704" r="16702" b="29334"/>
          <a:stretch/>
        </p:blipFill>
        <p:spPr>
          <a:xfrm>
            <a:off x="6333501" y="63925"/>
            <a:ext cx="2810501" cy="13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182575" y="1320675"/>
            <a:ext cx="2246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7"/>
              </a:rPr>
              <a:t>biovcnet.github.io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8342793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Quality assessment: </a:t>
            </a:r>
            <a:r>
              <a:rPr lang="en-US" sz="2400" dirty="0" err="1" smtClean="0">
                <a:solidFill>
                  <a:srgbClr val="0000FF"/>
                </a:solidFill>
              </a:rPr>
              <a:t>CheckM</a:t>
            </a:r>
            <a:r>
              <a:rPr lang="en-US" sz="2400" dirty="0" smtClean="0">
                <a:solidFill>
                  <a:srgbClr val="0000FF"/>
                </a:solidFill>
              </a:rPr>
              <a:t> (Parks et al 2015)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Overview: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-US" sz="1400" u="sng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236" y="938886"/>
            <a:ext cx="6700781" cy="40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1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;p14"/>
          <p:cNvSpPr txBox="1">
            <a:spLocks/>
          </p:cNvSpPr>
          <p:nvPr/>
        </p:nvSpPr>
        <p:spPr>
          <a:xfrm>
            <a:off x="145224" y="0"/>
            <a:ext cx="8342793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Quality assessment: </a:t>
            </a:r>
            <a:r>
              <a:rPr lang="en-US" sz="2400" dirty="0" err="1" smtClean="0">
                <a:solidFill>
                  <a:srgbClr val="0000FF"/>
                </a:solidFill>
              </a:rPr>
              <a:t>CheckM</a:t>
            </a:r>
            <a:r>
              <a:rPr lang="en-US" sz="2400" dirty="0" smtClean="0">
                <a:solidFill>
                  <a:srgbClr val="0000FF"/>
                </a:solidFill>
              </a:rPr>
              <a:t> (Parks et al 2015)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 smtClean="0">
                <a:solidFill>
                  <a:schemeClr val="tx1"/>
                </a:solidFill>
              </a:rPr>
              <a:t>CheckM</a:t>
            </a:r>
            <a:r>
              <a:rPr lang="en-US" sz="2400" dirty="0" smtClean="0">
                <a:solidFill>
                  <a:schemeClr val="tx1"/>
                </a:solidFill>
              </a:rPr>
              <a:t> on isolate genomes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-US" sz="1400" u="sng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594" y="1468581"/>
            <a:ext cx="7524406" cy="344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38" y="368325"/>
            <a:ext cx="4686262" cy="4797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64;p14"/>
              <p:cNvSpPr txBox="1">
                <a:spLocks/>
              </p:cNvSpPr>
              <p:nvPr/>
            </p:nvSpPr>
            <p:spPr>
              <a:xfrm>
                <a:off x="131369" y="125"/>
                <a:ext cx="8487788" cy="5143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/>
                  <a:buNone/>
                </a:pPr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00000"/>
                  </a:lnSpc>
                  <a:buFont typeface="Arial"/>
                  <a:buNone/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	Community standards for bin quality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342900">
                  <a:lnSpc>
                    <a:spcPct val="100000"/>
                  </a:lnSpc>
                  <a:buClr>
                    <a:schemeClr val="dk1"/>
                  </a:buClr>
                  <a:buSzPts val="1100"/>
                </a:pPr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marL="342900">
                  <a:lnSpc>
                    <a:spcPct val="100000"/>
                  </a:lnSpc>
                  <a:buClr>
                    <a:schemeClr val="dk1"/>
                  </a:buClr>
                  <a:buSzPts val="1100"/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GSC: Bowers </a:t>
                </a:r>
                <a:r>
                  <a:rPr lang="en-US" sz="2200" i="1" dirty="0" smtClean="0">
                    <a:solidFill>
                      <a:schemeClr val="tx1"/>
                    </a:solidFill>
                  </a:rPr>
                  <a:t>et al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. 2017</a:t>
                </a:r>
                <a:br>
                  <a:rPr lang="en-US" sz="2200" dirty="0" smtClean="0">
                    <a:solidFill>
                      <a:schemeClr val="tx1"/>
                    </a:solidFill>
                  </a:rPr>
                </a:br>
                <a:r>
                  <a:rPr lang="en-US" sz="2200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High: </a:t>
                </a:r>
                <a:br>
                  <a:rPr lang="en-US" sz="1800" dirty="0" smtClean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90% complete, &lt;5% contaminated</a:t>
                </a:r>
                <a:br>
                  <a:rPr lang="en-US" sz="1800" dirty="0" smtClean="0">
                    <a:solidFill>
                      <a:schemeClr val="tx1"/>
                    </a:solidFill>
                  </a:rPr>
                </a:br>
                <a:r>
                  <a:rPr lang="en-US" sz="1800" dirty="0" smtClean="0">
                    <a:solidFill>
                      <a:schemeClr val="tx1"/>
                    </a:solidFill>
                  </a:rPr>
                  <a:t>5S, 16S, &amp; 23S </a:t>
                </a:r>
                <a:r>
                  <a:rPr lang="en-US" sz="1800" dirty="0" err="1" smtClean="0">
                    <a:solidFill>
                      <a:schemeClr val="tx1"/>
                    </a:solidFill>
                  </a:rPr>
                  <a:t>rRNA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 genes present</a:t>
                </a:r>
                <a:br>
                  <a:rPr lang="en-US" sz="1800" dirty="0" smtClean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18 different </a:t>
                </a:r>
                <a:r>
                  <a:rPr lang="en-US" sz="1800" dirty="0" err="1" smtClean="0">
                    <a:solidFill>
                      <a:schemeClr val="tx1"/>
                    </a:solidFill>
                  </a:rPr>
                  <a:t>tRNA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 genes present </a:t>
                </a:r>
                <a:br>
                  <a:rPr lang="en-US" sz="1800" dirty="0" smtClean="0">
                    <a:solidFill>
                      <a:schemeClr val="tx1"/>
                    </a:solidFill>
                  </a:rPr>
                </a:br>
                <a:r>
                  <a:rPr lang="en-US" sz="1000" dirty="0" smtClean="0">
                    <a:solidFill>
                      <a:schemeClr val="tx1"/>
                    </a:solidFill>
                  </a:rPr>
                  <a:t/>
                </a:r>
                <a:br>
                  <a:rPr lang="en-US" sz="1000" dirty="0" smtClean="0">
                    <a:solidFill>
                      <a:schemeClr val="tx1"/>
                    </a:solidFill>
                  </a:rPr>
                </a:br>
                <a:r>
                  <a:rPr lang="en-US" sz="1800" dirty="0" smtClean="0">
                    <a:solidFill>
                      <a:schemeClr val="tx1"/>
                    </a:solidFill>
                  </a:rPr>
                  <a:t>- Medium</a:t>
                </a:r>
                <a:br>
                  <a:rPr lang="en-US" sz="1800" dirty="0" smtClean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</a:rPr>
                  <a:t>50% complete, &lt;10% contaminated</a:t>
                </a:r>
                <a:br>
                  <a:rPr lang="en-US" sz="1800" dirty="0" smtClean="0">
                    <a:solidFill>
                      <a:schemeClr val="tx1"/>
                    </a:solidFill>
                  </a:rPr>
                </a:br>
                <a:r>
                  <a:rPr lang="en-US" sz="1000" dirty="0">
                    <a:solidFill>
                      <a:schemeClr val="tx1"/>
                    </a:solidFill>
                  </a:rPr>
                  <a:t/>
                </a:r>
                <a:br>
                  <a:rPr lang="en-US" sz="1000" dirty="0">
                    <a:solidFill>
                      <a:schemeClr val="tx1"/>
                    </a:solidFill>
                  </a:rPr>
                </a:br>
                <a:r>
                  <a:rPr lang="en-US" dirty="0" smtClean="0">
                    <a:solidFill>
                      <a:schemeClr val="tx1"/>
                    </a:solidFill>
                  </a:rPr>
                  <a:t>- L</a:t>
                </a:r>
                <a:r>
                  <a:rPr lang="en-US" sz="1800" dirty="0" smtClean="0">
                    <a:solidFill>
                      <a:schemeClr val="tx1"/>
                    </a:solidFill>
                  </a:rPr>
                  <a:t>ow</a:t>
                </a:r>
                <a:br>
                  <a:rPr lang="en-US" sz="1800" dirty="0" smtClean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50</a:t>
                </a:r>
                <a:r>
                  <a:rPr lang="en-US" dirty="0">
                    <a:solidFill>
                      <a:schemeClr val="tx1"/>
                    </a:solidFill>
                  </a:rPr>
                  <a:t>% complete, &lt;10% contaminated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sz="1000" dirty="0" smtClean="0">
                  <a:solidFill>
                    <a:schemeClr val="tx1"/>
                  </a:solidFill>
                </a:endParaRPr>
              </a:p>
              <a:p>
                <a:pPr marL="342900">
                  <a:lnSpc>
                    <a:spcPct val="100000"/>
                  </a:lnSpc>
                  <a:buClr>
                    <a:schemeClr val="dk1"/>
                  </a:buClr>
                  <a:buSzPts val="1100"/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GTDB</a:t>
                </a:r>
              </a:p>
            </p:txBody>
          </p:sp>
        </mc:Choice>
        <mc:Fallback xmlns="">
          <p:sp>
            <p:nvSpPr>
              <p:cNvPr id="3" name="Google Shape;64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9" y="125"/>
                <a:ext cx="8487788" cy="51433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24677" y="4768457"/>
            <a:ext cx="3503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algn="r"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gtdb.ecogenomic.org</a:t>
            </a:r>
            <a:r>
              <a:rPr lang="en-US" dirty="0">
                <a:solidFill>
                  <a:schemeClr val="tx1"/>
                </a:solidFill>
              </a:rPr>
              <a:t>/stats</a:t>
            </a:r>
          </a:p>
        </p:txBody>
      </p:sp>
    </p:spTree>
    <p:extLst>
      <p:ext uri="{BB962C8B-B14F-4D97-AF65-F5344CB8AC3E}">
        <p14:creationId xmlns:p14="http://schemas.microsoft.com/office/powerpoint/2010/main" val="6544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;p14"/>
          <p:cNvSpPr txBox="1">
            <a:spLocks/>
          </p:cNvSpPr>
          <p:nvPr/>
        </p:nvSpPr>
        <p:spPr>
          <a:xfrm>
            <a:off x="145224" y="0"/>
            <a:ext cx="8998776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Limitations of marker genes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Marker genes are not homogenously distributed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There’s always exceptions to “universal” or “single copy”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Marker genes are by definition part of the core genome, so completeness estimates miss any pan-genome </a:t>
            </a:r>
            <a:r>
              <a:rPr lang="en-US" sz="2400" dirty="0" smtClean="0">
                <a:solidFill>
                  <a:schemeClr val="tx1"/>
                </a:solidFill>
              </a:rPr>
              <a:t>content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u="sng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 smtClean="0">
                <a:solidFill>
                  <a:schemeClr val="tx1"/>
                </a:solidFill>
              </a:rPr>
              <a:t>CheckM</a:t>
            </a:r>
            <a:r>
              <a:rPr lang="en-US" sz="2400" b="1" dirty="0" smtClean="0">
                <a:solidFill>
                  <a:schemeClr val="tx1"/>
                </a:solidFill>
              </a:rPr>
              <a:t> contains some tools to evaluate bins beyond marker genes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;p14"/>
          <p:cNvSpPr txBox="1">
            <a:spLocks/>
          </p:cNvSpPr>
          <p:nvPr/>
        </p:nvSpPr>
        <p:spPr>
          <a:xfrm>
            <a:off x="145224" y="0"/>
            <a:ext cx="8998776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Beyond marker genes</a:t>
            </a: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u="sng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0" y="1085144"/>
            <a:ext cx="7479587" cy="369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;p14"/>
          <p:cNvSpPr txBox="1">
            <a:spLocks/>
          </p:cNvSpPr>
          <p:nvPr/>
        </p:nvSpPr>
        <p:spPr>
          <a:xfrm>
            <a:off x="145224" y="0"/>
            <a:ext cx="8998776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Beyond marker genes</a:t>
            </a: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u="sng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183026"/>
            <a:ext cx="7645400" cy="335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4677" y="4768457"/>
            <a:ext cx="3503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algn="r">
              <a:buClr>
                <a:schemeClr val="dk1"/>
              </a:buClr>
              <a:buSzPts val="2400"/>
            </a:pPr>
            <a:r>
              <a:rPr lang="en-US" dirty="0" err="1" smtClean="0">
                <a:solidFill>
                  <a:schemeClr val="tx1"/>
                </a:solidFill>
              </a:rPr>
              <a:t>Albertsen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et al.</a:t>
            </a:r>
            <a:r>
              <a:rPr lang="en-US" dirty="0" smtClean="0">
                <a:solidFill>
                  <a:schemeClr val="tx1"/>
                </a:solidFill>
              </a:rPr>
              <a:t> 2013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3" y="0"/>
            <a:ext cx="5305317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Beyond marker genes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chemeClr val="tx1"/>
                </a:solidFill>
              </a:rPr>
              <a:t>http://merenlab.org/2020/01/02/visualizing-metagenomic-bins/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8194" name="Picture 2" descr="http://merenlab.org/images/miscellaneous/2020-01-02-visualizing-metagenomic-bins/metagenomic-binning-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41" y="50901"/>
            <a:ext cx="3590925" cy="50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0" y="1057835"/>
            <a:ext cx="4419441" cy="346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9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3" y="0"/>
            <a:ext cx="872137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10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Beyond marker genes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A little exercise</a:t>
            </a: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3600" dirty="0">
                <a:solidFill>
                  <a:schemeClr val="tx1"/>
                </a:solidFill>
              </a:rPr>
              <a:t>p</a:t>
            </a:r>
            <a:r>
              <a:rPr lang="en-US" sz="3600" dirty="0" smtClean="0">
                <a:solidFill>
                  <a:schemeClr val="tx1"/>
                </a:solidFill>
              </a:rPr>
              <a:t>roviding no answers</a:t>
            </a: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3600" dirty="0">
                <a:solidFill>
                  <a:schemeClr val="tx1"/>
                </a:solidFill>
              </a:rPr>
              <a:t>b</a:t>
            </a:r>
            <a:r>
              <a:rPr lang="en-US" sz="3600" dirty="0" smtClean="0">
                <a:solidFill>
                  <a:schemeClr val="tx1"/>
                </a:solidFill>
              </a:rPr>
              <a:t>ut hopefully makes you think</a:t>
            </a:r>
            <a:endParaRPr lang="en-US" sz="36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24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3" y="0"/>
            <a:ext cx="872137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10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Beyond marker genes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369"/>
            <a:ext cx="7128011" cy="4455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1418" y="4609853"/>
            <a:ext cx="23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Speth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et al </a:t>
            </a:r>
            <a:r>
              <a:rPr lang="en-US" dirty="0" smtClean="0">
                <a:solidFill>
                  <a:schemeClr val="tx1"/>
                </a:solidFill>
              </a:rPr>
              <a:t>ongoing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74" y="1441641"/>
            <a:ext cx="3996647" cy="7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3" y="0"/>
            <a:ext cx="872137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10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Beyond marker genes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370"/>
            <a:ext cx="7128010" cy="4455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1418" y="4609853"/>
            <a:ext cx="23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Speth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et al </a:t>
            </a:r>
            <a:r>
              <a:rPr lang="en-US" dirty="0" smtClean="0">
                <a:solidFill>
                  <a:schemeClr val="tx1"/>
                </a:solidFill>
              </a:rPr>
              <a:t>ongoing 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519" y="1486081"/>
            <a:ext cx="4035024" cy="7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3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4329794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Lesson 9 – Bin quality</a:t>
            </a:r>
            <a:endParaRPr lang="en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" sz="2000" dirty="0" smtClean="0">
              <a:solidFill>
                <a:srgbClr val="FF0000"/>
              </a:solidFill>
            </a:endParaRP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What &amp; why </a:t>
            </a: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sz="2000" dirty="0" smtClean="0">
              <a:solidFill>
                <a:schemeClr val="tx1"/>
              </a:solidFill>
            </a:endParaRP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Marker genes</a:t>
            </a: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000" dirty="0" err="1" smtClean="0">
                <a:solidFill>
                  <a:schemeClr val="tx1"/>
                </a:solidFill>
              </a:rPr>
              <a:t>CheckM</a:t>
            </a:r>
            <a:r>
              <a:rPr lang="en-US" sz="2000" dirty="0" smtClean="0">
                <a:solidFill>
                  <a:schemeClr val="tx1"/>
                </a:solidFill>
              </a:rPr>
              <a:t>: marker genes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in practice</a:t>
            </a: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sz="2000" dirty="0" smtClean="0">
              <a:solidFill>
                <a:schemeClr val="tx1"/>
              </a:solidFill>
            </a:endParaRP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Beyond marker genes	</a:t>
            </a: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000" dirty="0" err="1" smtClean="0">
                <a:solidFill>
                  <a:schemeClr val="tx1"/>
                </a:solidFill>
              </a:rPr>
              <a:t>CheckM</a:t>
            </a:r>
            <a:r>
              <a:rPr lang="en-US" sz="2000" dirty="0" smtClean="0">
                <a:solidFill>
                  <a:schemeClr val="tx1"/>
                </a:solidFill>
              </a:rPr>
              <a:t> Demo</a:t>
            </a: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76200" indent="0" algn="r">
              <a:lnSpc>
                <a:spcPct val="100000"/>
              </a:lnSpc>
              <a:buClr>
                <a:schemeClr val="dk1"/>
              </a:buClr>
              <a:buSzPts val="2400"/>
              <a:buNone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76200" indent="0" algn="r">
              <a:lnSpc>
                <a:spcPct val="100000"/>
              </a:lnSpc>
              <a:buClr>
                <a:schemeClr val="dk1"/>
              </a:buClr>
              <a:buSzPts val="2400"/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https</a:t>
            </a:r>
            <a:r>
              <a:rPr lang="en-US" sz="1400" dirty="0">
                <a:solidFill>
                  <a:schemeClr val="tx1"/>
                </a:solidFill>
              </a:rPr>
              <a:t>://</a:t>
            </a:r>
            <a:r>
              <a:rPr lang="en-US" sz="1400" dirty="0" err="1">
                <a:solidFill>
                  <a:schemeClr val="tx1"/>
                </a:solidFill>
              </a:rPr>
              <a:t>gtdb.ecogenomic.org</a:t>
            </a:r>
            <a:r>
              <a:rPr lang="en-US" sz="1400" dirty="0">
                <a:solidFill>
                  <a:schemeClr val="tx1"/>
                </a:solidFill>
              </a:rPr>
              <a:t>/stats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38" y="173119"/>
            <a:ext cx="4686262" cy="47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3" y="0"/>
            <a:ext cx="872137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10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Beyond marker genes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959"/>
            <a:ext cx="7130265" cy="445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1418" y="4609853"/>
            <a:ext cx="23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Speth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et al </a:t>
            </a:r>
            <a:r>
              <a:rPr lang="en-US" dirty="0" smtClean="0">
                <a:solidFill>
                  <a:schemeClr val="tx1"/>
                </a:solidFill>
              </a:rPr>
              <a:t>ongoing 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11" y="1469205"/>
            <a:ext cx="3966283" cy="71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3" y="0"/>
            <a:ext cx="872137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10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Beyond marker genes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7084"/>
            <a:ext cx="7130265" cy="445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1418" y="4609853"/>
            <a:ext cx="23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Speth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et al </a:t>
            </a:r>
            <a:r>
              <a:rPr lang="en-US" dirty="0" smtClean="0">
                <a:solidFill>
                  <a:schemeClr val="tx1"/>
                </a:solidFill>
              </a:rPr>
              <a:t>ongoing 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283" y="1484921"/>
            <a:ext cx="3977441" cy="7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3" y="0"/>
            <a:ext cx="872137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10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Beyond marker genes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7084"/>
            <a:ext cx="7130265" cy="445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1418" y="4609853"/>
            <a:ext cx="23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Speth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et al </a:t>
            </a:r>
            <a:r>
              <a:rPr lang="en-US" dirty="0" smtClean="0">
                <a:solidFill>
                  <a:schemeClr val="tx1"/>
                </a:solidFill>
              </a:rPr>
              <a:t>ongoing work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511" y="1499385"/>
            <a:ext cx="3863087" cy="64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3" y="0"/>
            <a:ext cx="872137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10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Beyond marker genes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We progressively dropped the number of splits in the bin from 347 to 292 (16% reduction), and the number of bases from 3.75Mb to 3.49Mb (7% reduction, ~250 genes) without changing completeness or contamination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We then, in a giant step, dropped the number of splits from 292 to 190 (35% reduction), and the number of bases from 3.49Mb to 2.81Mb (19% reduction, ~700 genes) and only changed lowered completeness 1.4%.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The difference between the start and finish is 45% of the splits, and 25% of the bases, corresponding to 1000 genes</a:t>
            </a:r>
            <a:r>
              <a:rPr lang="mr-IN" sz="2000" dirty="0" smtClean="0">
                <a:solidFill>
                  <a:schemeClr val="tx1"/>
                </a:solidFill>
              </a:rPr>
              <a:t>…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What is the right answer here? </a:t>
            </a: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;p14"/>
          <p:cNvSpPr txBox="1">
            <a:spLocks/>
          </p:cNvSpPr>
          <p:nvPr/>
        </p:nvSpPr>
        <p:spPr>
          <a:xfrm>
            <a:off x="145224" y="0"/>
            <a:ext cx="887408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Take home messages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400" dirty="0" smtClean="0">
                <a:solidFill>
                  <a:schemeClr val="tx1"/>
                </a:solidFill>
              </a:rPr>
              <a:t>Genome bins/MAGs/SAGs live in databases long after publication and </a:t>
            </a:r>
            <a:r>
              <a:rPr lang="en-US" sz="2400" b="1" dirty="0" smtClean="0">
                <a:solidFill>
                  <a:schemeClr val="tx1"/>
                </a:solidFill>
              </a:rPr>
              <a:t>will</a:t>
            </a:r>
            <a:r>
              <a:rPr lang="en-US" sz="2400" dirty="0" smtClean="0">
                <a:solidFill>
                  <a:schemeClr val="tx1"/>
                </a:solidFill>
              </a:rPr>
              <a:t> be used in comparative studies.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4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400" dirty="0" smtClean="0">
                <a:solidFill>
                  <a:schemeClr val="tx1"/>
                </a:solidFill>
              </a:rPr>
              <a:t>It is our </a:t>
            </a:r>
            <a:r>
              <a:rPr lang="en-US" sz="2400" b="1" dirty="0" smtClean="0">
                <a:solidFill>
                  <a:schemeClr val="tx1"/>
                </a:solidFill>
              </a:rPr>
              <a:t>responsibility</a:t>
            </a:r>
            <a:r>
              <a:rPr lang="en-US" sz="2400" dirty="0" smtClean="0">
                <a:solidFill>
                  <a:schemeClr val="tx1"/>
                </a:solidFill>
              </a:rPr>
              <a:t> to the community to curate the data we submit to databases as well as we reasonably can.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4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400" dirty="0" smtClean="0">
                <a:solidFill>
                  <a:schemeClr val="tx1"/>
                </a:solidFill>
              </a:rPr>
              <a:t>Available tools are great, but there is </a:t>
            </a:r>
            <a:r>
              <a:rPr lang="en-US" sz="2400" b="1" dirty="0" smtClean="0">
                <a:solidFill>
                  <a:schemeClr val="tx1"/>
                </a:solidFill>
              </a:rPr>
              <a:t>no magic bullet </a:t>
            </a:r>
            <a:r>
              <a:rPr lang="en-US" sz="2400" dirty="0" smtClean="0">
                <a:solidFill>
                  <a:schemeClr val="tx1"/>
                </a:solidFill>
              </a:rPr>
              <a:t>for bin quality assessment.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37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;p14"/>
          <p:cNvSpPr txBox="1">
            <a:spLocks/>
          </p:cNvSpPr>
          <p:nvPr/>
        </p:nvSpPr>
        <p:spPr>
          <a:xfrm>
            <a:off x="145224" y="0"/>
            <a:ext cx="887408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3600" dirty="0" smtClean="0">
                <a:solidFill>
                  <a:srgbClr val="0000FF"/>
                </a:solidFill>
              </a:rPr>
              <a:t>Questions?</a:t>
            </a:r>
            <a:endParaRPr lang="en-US" sz="36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Next </a:t>
            </a:r>
            <a:r>
              <a:rPr lang="en-US" sz="3200" dirty="0" smtClean="0">
                <a:solidFill>
                  <a:schemeClr val="tx1"/>
                </a:solidFill>
              </a:rPr>
              <a:t>up:</a:t>
            </a:r>
            <a:r>
              <a:rPr lang="en-US" sz="3200" dirty="0" smtClean="0">
                <a:solidFill>
                  <a:schemeClr val="tx1"/>
                </a:solidFill>
              </a:rPr>
              <a:t/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hands-on </a:t>
            </a:r>
            <a:r>
              <a:rPr lang="en-US" sz="3200" dirty="0" err="1" smtClean="0">
                <a:solidFill>
                  <a:schemeClr val="tx1"/>
                </a:solidFill>
              </a:rPr>
              <a:t>CheckM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tutorial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>
                <a:hlinkClick r:id="rId3"/>
              </a:rPr>
              <a:t>https://github.com/biovcnet/bvcn-binder-checkm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15" y="0"/>
            <a:ext cx="4191000" cy="5143500"/>
          </a:xfrm>
          <a:prstGeom prst="rect">
            <a:avLst/>
          </a:prstGeom>
        </p:spPr>
      </p:pic>
      <p:sp>
        <p:nvSpPr>
          <p:cNvPr id="3" name="Google Shape;64;p14"/>
          <p:cNvSpPr txBox="1">
            <a:spLocks/>
          </p:cNvSpPr>
          <p:nvPr/>
        </p:nvSpPr>
        <p:spPr>
          <a:xfrm>
            <a:off x="145224" y="1"/>
            <a:ext cx="4842412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Recap Lesson 8: What is binning?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Grouping sequenced &amp; assembled DNA sequences from a metagenome into separate draft genomes.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Currently largely restricted to Bacteria &amp; Archaea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Possibly a “transient problem”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8" y="1107919"/>
            <a:ext cx="7967158" cy="3656105"/>
          </a:xfrm>
          <a:prstGeom prst="rect">
            <a:avLst/>
          </a:prstGeom>
        </p:spPr>
      </p:pic>
      <p:sp>
        <p:nvSpPr>
          <p:cNvPr id="4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Recap lesson 8: binning by differential abundance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29082" y="4769224"/>
            <a:ext cx="23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smtClean="0">
                <a:solidFill>
                  <a:schemeClr val="tx1"/>
                </a:solidFill>
              </a:rPr>
              <a:t>ata </a:t>
            </a:r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 smtClean="0">
                <a:solidFill>
                  <a:schemeClr val="tx1"/>
                </a:solidFill>
              </a:rPr>
              <a:t>Speth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et al </a:t>
            </a:r>
            <a:r>
              <a:rPr lang="en-US" dirty="0" smtClean="0">
                <a:solidFill>
                  <a:schemeClr val="tx1"/>
                </a:solidFill>
              </a:rPr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8487788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	Recap lesson 8: Possible errors in binning</a:t>
            </a:r>
            <a:endParaRPr lang="en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3074" name="Picture 2" descr="chematic representation of establishing a bin-to-genome mapping for calculation of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" y="962155"/>
            <a:ext cx="7907875" cy="238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29082" y="4769224"/>
            <a:ext cx="23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Meyer et al 2018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76" y="3622710"/>
            <a:ext cx="4168589" cy="15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31369" y="125"/>
            <a:ext cx="8487788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	Consequences of poor quality data</a:t>
            </a:r>
            <a:endParaRPr lang="en" sz="2400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400" dirty="0" smtClean="0">
                <a:solidFill>
                  <a:schemeClr val="tx1"/>
                </a:solidFill>
              </a:rPr>
              <a:t>Database rot 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4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400" dirty="0" smtClean="0">
                <a:solidFill>
                  <a:schemeClr val="tx1"/>
                </a:solidFill>
              </a:rPr>
              <a:t>Hinders comparative &amp; 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pan-genomics analysis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400" dirty="0" smtClean="0">
                <a:solidFill>
                  <a:schemeClr val="tx1"/>
                </a:solidFill>
              </a:rPr>
              <a:t>Erroneous taxonomic 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affiliation of proteins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594" y="1020984"/>
            <a:ext cx="5125704" cy="3578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9082" y="4769224"/>
            <a:ext cx="23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Speth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et al </a:t>
            </a:r>
            <a:r>
              <a:rPr lang="en-US" dirty="0" smtClean="0">
                <a:solidFill>
                  <a:schemeClr val="tx1"/>
                </a:solidFill>
              </a:rPr>
              <a:t>ongoing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93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8487788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4000" dirty="0" smtClean="0">
                <a:solidFill>
                  <a:srgbClr val="0000FF"/>
                </a:solidFill>
              </a:rPr>
              <a:t>Assessing bin quality is 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4000" dirty="0" smtClean="0">
                <a:solidFill>
                  <a:srgbClr val="0000FF"/>
                </a:solidFill>
              </a:rPr>
              <a:t>SUPER important</a:t>
            </a:r>
            <a:endParaRPr lang="en" sz="40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1030" name="Picture 6" descr="eryl Streep Oscars - Say it louder for the people in the b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493" y="2124636"/>
            <a:ext cx="46672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7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4;p14"/>
          <p:cNvSpPr txBox="1">
            <a:spLocks/>
          </p:cNvSpPr>
          <p:nvPr/>
        </p:nvSpPr>
        <p:spPr>
          <a:xfrm>
            <a:off x="145225" y="941525"/>
            <a:ext cx="4373436" cy="383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400" u="sng" dirty="0" err="1" smtClean="0">
                <a:solidFill>
                  <a:schemeClr val="tx1"/>
                </a:solidFill>
              </a:rPr>
              <a:t>Dupont</a:t>
            </a:r>
            <a:r>
              <a:rPr lang="en-US" sz="1400" u="sng" dirty="0" smtClean="0">
                <a:solidFill>
                  <a:schemeClr val="tx1"/>
                </a:solidFill>
              </a:rPr>
              <a:t> et al. 2012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Using </a:t>
            </a:r>
            <a:r>
              <a:rPr lang="en-US" sz="1400" dirty="0">
                <a:solidFill>
                  <a:schemeClr val="tx1"/>
                </a:solidFill>
              </a:rPr>
              <a:t>the Comprehensive Microbial Resource as a database, 107 hidden Markov models (HMMs) that hit only one gene in greater than 95% of bacterial genomes were </a:t>
            </a:r>
            <a:r>
              <a:rPr lang="en-US" sz="1400" dirty="0" smtClean="0">
                <a:solidFill>
                  <a:schemeClr val="tx1"/>
                </a:solidFill>
              </a:rPr>
              <a:t>identified. [</a:t>
            </a:r>
            <a:r>
              <a:rPr lang="mr-IN" sz="1400" dirty="0" smtClean="0">
                <a:solidFill>
                  <a:schemeClr val="tx1"/>
                </a:solidFill>
              </a:rPr>
              <a:t>…</a:t>
            </a:r>
            <a:r>
              <a:rPr lang="en-US" sz="1400" dirty="0" smtClean="0">
                <a:solidFill>
                  <a:schemeClr val="tx1"/>
                </a:solidFill>
              </a:rPr>
              <a:t>] These </a:t>
            </a:r>
            <a:r>
              <a:rPr lang="en-US" sz="1400" dirty="0">
                <a:solidFill>
                  <a:schemeClr val="tx1"/>
                </a:solidFill>
              </a:rPr>
              <a:t>HMMs were then used to search the SAR86 genomes, and the </a:t>
            </a:r>
            <a:r>
              <a:rPr lang="en-US" sz="1400" b="1" dirty="0">
                <a:solidFill>
                  <a:schemeClr val="tx1"/>
                </a:solidFill>
              </a:rPr>
              <a:t>percentage of the total found was extrapolated for the entire genome</a:t>
            </a:r>
            <a:r>
              <a:rPr lang="en-US" sz="1400" b="1" dirty="0" smtClean="0">
                <a:solidFill>
                  <a:schemeClr val="tx1"/>
                </a:solidFill>
              </a:rPr>
              <a:t>.</a:t>
            </a:r>
            <a:br>
              <a:rPr lang="en-US" sz="1400" b="1" dirty="0" smtClean="0">
                <a:solidFill>
                  <a:schemeClr val="tx1"/>
                </a:solidFill>
              </a:rPr>
            </a:br>
            <a:endParaRPr lang="en-US" sz="14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400" b="1" dirty="0" smtClean="0">
                <a:solidFill>
                  <a:schemeClr val="tx1"/>
                </a:solidFill>
              </a:rPr>
              <a:t/>
            </a:r>
            <a:br>
              <a:rPr lang="en-US" sz="1400" b="1" dirty="0" smtClean="0">
                <a:solidFill>
                  <a:schemeClr val="tx1"/>
                </a:solidFill>
              </a:rPr>
            </a:br>
            <a:r>
              <a:rPr lang="en-US" sz="1400" u="sng" dirty="0" err="1">
                <a:solidFill>
                  <a:schemeClr val="tx1"/>
                </a:solidFill>
              </a:rPr>
              <a:t>Albertsen</a:t>
            </a:r>
            <a:r>
              <a:rPr lang="en-US" sz="1400" u="sng" dirty="0">
                <a:solidFill>
                  <a:schemeClr val="tx1"/>
                </a:solidFill>
              </a:rPr>
              <a:t> 2013: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Currently, </a:t>
            </a:r>
            <a:r>
              <a:rPr lang="en-US" sz="1400" b="1" dirty="0" smtClean="0">
                <a:solidFill>
                  <a:schemeClr val="tx1"/>
                </a:solidFill>
              </a:rPr>
              <a:t>there is no best practice for validation of population genome assemblies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from metagenomic data in terms of completeness and potential contamination with other species</a:t>
            </a:r>
            <a:r>
              <a:rPr lang="en-US" sz="14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Early days of bin quality assessment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9" name="Google Shape;64;p14"/>
          <p:cNvSpPr txBox="1">
            <a:spLocks/>
          </p:cNvSpPr>
          <p:nvPr/>
        </p:nvSpPr>
        <p:spPr>
          <a:xfrm>
            <a:off x="4518661" y="941525"/>
            <a:ext cx="4480114" cy="420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400" u="sng" dirty="0" smtClean="0">
                <a:solidFill>
                  <a:schemeClr val="tx1"/>
                </a:solidFill>
              </a:rPr>
              <a:t>Hess et al. 2011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chemeClr val="tx1"/>
                </a:solidFill>
              </a:rPr>
              <a:t>To estimate the completeness of the largest potential microbial draft genomes identified through this approach, </a:t>
            </a:r>
            <a:r>
              <a:rPr lang="en-US" sz="1400" b="1" dirty="0">
                <a:solidFill>
                  <a:schemeClr val="tx1"/>
                </a:solidFill>
              </a:rPr>
              <a:t>we first determined the most likely phylogenetic order from which each of these bins was derived. </a:t>
            </a:r>
            <a:r>
              <a:rPr lang="en-US" sz="1400" dirty="0">
                <a:solidFill>
                  <a:schemeClr val="tx1"/>
                </a:solidFill>
              </a:rPr>
              <a:t>For each of these orders, we used all available sequenced reference genomes to identify a </a:t>
            </a:r>
            <a:r>
              <a:rPr lang="en-US" sz="1400" b="1" dirty="0">
                <a:solidFill>
                  <a:schemeClr val="tx1"/>
                </a:solidFill>
              </a:rPr>
              <a:t>minimal set of core genes that are present in all members of this order</a:t>
            </a:r>
            <a:r>
              <a:rPr lang="en-US" sz="1400" dirty="0" smtClean="0">
                <a:solidFill>
                  <a:schemeClr val="tx1"/>
                </a:solidFill>
              </a:rPr>
              <a:t>. 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To </a:t>
            </a:r>
            <a:r>
              <a:rPr lang="en-US" sz="1400" dirty="0">
                <a:solidFill>
                  <a:schemeClr val="tx1"/>
                </a:solidFill>
              </a:rPr>
              <a:t>address the possibility that the completeness of individual draft genomes was overestimated as a result of binning of scaffolds derived from multiple organisms, we further </a:t>
            </a:r>
            <a:r>
              <a:rPr lang="en-US" sz="1400" b="1" dirty="0">
                <a:solidFill>
                  <a:schemeClr val="tx1"/>
                </a:solidFill>
              </a:rPr>
              <a:t>validated their authenticity by copy number analysis of genes that were present only in single copy in all reference genomes of the respective phylogenetic orde</a:t>
            </a:r>
            <a:r>
              <a:rPr lang="en-US" sz="1400" dirty="0">
                <a:solidFill>
                  <a:schemeClr val="tx1"/>
                </a:solidFill>
              </a:rPr>
              <a:t>r.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061" y="206367"/>
            <a:ext cx="4356680" cy="4749764"/>
          </a:xfrm>
          <a:prstGeom prst="rect">
            <a:avLst/>
          </a:prstGeom>
        </p:spPr>
      </p:pic>
      <p:sp>
        <p:nvSpPr>
          <p:cNvPr id="5" name="Google Shape;64;p14"/>
          <p:cNvSpPr txBox="1">
            <a:spLocks/>
          </p:cNvSpPr>
          <p:nvPr/>
        </p:nvSpPr>
        <p:spPr>
          <a:xfrm>
            <a:off x="145225" y="1"/>
            <a:ext cx="4144836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Example of marker gene presence/absence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Presence (green)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Absence (grey)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Redundancy (red)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Caveats: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Not all genes present in all phyla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Redundancy =/= contamination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 err="1" smtClean="0">
                <a:solidFill>
                  <a:schemeClr val="tx1"/>
                </a:solidFill>
              </a:rPr>
              <a:t>Speth</a:t>
            </a:r>
            <a:r>
              <a:rPr lang="en-US" sz="1500" dirty="0" smtClean="0">
                <a:solidFill>
                  <a:schemeClr val="tx1"/>
                </a:solidFill>
              </a:rPr>
              <a:t> et al. 2016</a:t>
            </a:r>
            <a:endParaRPr 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9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22266</TotalTime>
  <Words>626</Words>
  <Application>Microsoft Macintosh PowerPoint</Application>
  <PresentationFormat>On-screen Show (16:9)</PresentationFormat>
  <Paragraphs>226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Cambria Math</vt:lpstr>
      <vt:lpstr>Arial</vt:lpstr>
      <vt:lpstr>Simple Light</vt:lpstr>
      <vt:lpstr>PowerPoint Presentation</vt:lpstr>
      <vt:lpstr>PowerPoint Presentation</vt:lpstr>
      <vt:lpstr>PowerPoint Presentation</vt:lpstr>
      <vt:lpstr>Recap lesson 8: binning by differential abundance</vt:lpstr>
      <vt:lpstr>PowerPoint Presentation</vt:lpstr>
      <vt:lpstr>PowerPoint Presentation</vt:lpstr>
      <vt:lpstr>PowerPoint Presentation</vt:lpstr>
      <vt:lpstr>Early days of bin quality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86</cp:revision>
  <dcterms:modified xsi:type="dcterms:W3CDTF">2020-07-29T22:31:02Z</dcterms:modified>
</cp:coreProperties>
</file>